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9" r:id="rId1"/>
  </p:sldMasterIdLst>
  <p:sldIdLst>
    <p:sldId id="256" r:id="rId2"/>
    <p:sldId id="277" r:id="rId3"/>
    <p:sldId id="278" r:id="rId4"/>
    <p:sldId id="279" r:id="rId5"/>
    <p:sldId id="280" r:id="rId6"/>
    <p:sldId id="281" r:id="rId7"/>
    <p:sldId id="282" r:id="rId8"/>
    <p:sldId id="283" r:id="rId9"/>
    <p:sldId id="265" r:id="rId10"/>
    <p:sldId id="290" r:id="rId11"/>
    <p:sldId id="291" r:id="rId12"/>
    <p:sldId id="292" r:id="rId13"/>
    <p:sldId id="284" r:id="rId14"/>
    <p:sldId id="262" r:id="rId15"/>
    <p:sldId id="293" r:id="rId16"/>
    <p:sldId id="294" r:id="rId17"/>
    <p:sldId id="295" r:id="rId18"/>
    <p:sldId id="263" r:id="rId19"/>
    <p:sldId id="276" r:id="rId20"/>
    <p:sldId id="296" r:id="rId21"/>
    <p:sldId id="297" r:id="rId22"/>
    <p:sldId id="298" r:id="rId23"/>
    <p:sldId id="299" r:id="rId24"/>
    <p:sldId id="300" r:id="rId25"/>
    <p:sldId id="285" r:id="rId26"/>
    <p:sldId id="286" r:id="rId27"/>
    <p:sldId id="287" r:id="rId28"/>
    <p:sldId id="289" r:id="rId29"/>
    <p:sldId id="268" r:id="rId30"/>
    <p:sldId id="274" r:id="rId31"/>
    <p:sldId id="275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048A88E-F4BB-412E-B93C-511410205BAF}">
          <p14:sldIdLst>
            <p14:sldId id="256"/>
            <p14:sldId id="277"/>
            <p14:sldId id="278"/>
            <p14:sldId id="279"/>
            <p14:sldId id="280"/>
            <p14:sldId id="281"/>
            <p14:sldId id="282"/>
            <p14:sldId id="283"/>
            <p14:sldId id="265"/>
            <p14:sldId id="290"/>
            <p14:sldId id="291"/>
            <p14:sldId id="292"/>
            <p14:sldId id="284"/>
            <p14:sldId id="262"/>
            <p14:sldId id="293"/>
            <p14:sldId id="294"/>
            <p14:sldId id="295"/>
            <p14:sldId id="263"/>
            <p14:sldId id="276"/>
            <p14:sldId id="296"/>
            <p14:sldId id="297"/>
            <p14:sldId id="298"/>
            <p14:sldId id="299"/>
            <p14:sldId id="300"/>
            <p14:sldId id="285"/>
            <p14:sldId id="286"/>
            <p14:sldId id="287"/>
            <p14:sldId id="289"/>
            <p14:sldId id="268"/>
            <p14:sldId id="274"/>
            <p14:sldId id="27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494" autoAdjust="0"/>
    <p:restoredTop sz="94660"/>
  </p:normalViewPr>
  <p:slideViewPr>
    <p:cSldViewPr snapToGrid="0">
      <p:cViewPr varScale="1">
        <p:scale>
          <a:sx n="85" d="100"/>
          <a:sy n="85" d="100"/>
        </p:scale>
        <p:origin x="480" y="2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D3B3C7E-BC2D-4436-8B03-AC421FA66787}"/>
              </a:ext>
            </a:extLst>
          </p:cNvPr>
          <p:cNvSpPr/>
          <p:nvPr/>
        </p:nvSpPr>
        <p:spPr>
          <a:xfrm>
            <a:off x="160920" y="157606"/>
            <a:ext cx="11870161" cy="65427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66887E-4265-46F7-9DE0-605FFFC9076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35130" y="1066800"/>
            <a:ext cx="8112369" cy="2073119"/>
          </a:xfrm>
        </p:spPr>
        <p:txBody>
          <a:bodyPr anchor="b">
            <a:normAutofit/>
          </a:bodyPr>
          <a:lstStyle>
            <a:lvl1pPr algn="ctr">
              <a:lnSpc>
                <a:spcPct val="110000"/>
              </a:lnSpc>
              <a:defRPr sz="2800" cap="all" spc="39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DB1A74-54F5-45CA-8922-87FFD57515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75804" y="4876802"/>
            <a:ext cx="7821637" cy="102869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6BE6EF-9D0F-4ABF-B92C-E967FE3F1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5/25/2022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4AB150-954C-4F02-89AC-DA7163D75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79965" y="6245352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E16270-CBD7-4ACC-BFC5-9CADE7226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9B5D0C1-066E-4C02-A6B8-59FAE4A19724}"/>
              </a:ext>
            </a:extLst>
          </p:cNvPr>
          <p:cNvGrpSpPr/>
          <p:nvPr/>
        </p:nvGrpSpPr>
        <p:grpSpPr>
          <a:xfrm>
            <a:off x="5662258" y="4240546"/>
            <a:ext cx="867485" cy="115439"/>
            <a:chOff x="8910933" y="1861308"/>
            <a:chExt cx="867485" cy="115439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4386904-AFDC-449E-8D1B-906B305EBDA7}"/>
                </a:ext>
              </a:extLst>
            </p:cNvPr>
            <p:cNvSpPr/>
            <p:nvPr/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70778F2-11E8-428C-8324-479CA9D6FE92}"/>
                </a:ext>
              </a:extLst>
            </p:cNvPr>
            <p:cNvCxnSpPr/>
            <p:nvPr/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A0BE89E-CB2D-48BA-A8D2-533FAAAA725F}"/>
                </a:ext>
              </a:extLst>
            </p:cNvPr>
            <p:cNvCxnSpPr/>
            <p:nvPr/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8313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B1126-542A-43AD-8078-EE3565165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4A5F98B-5F32-4561-BFBC-9F6E5DA0A3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28700" y="2161903"/>
            <a:ext cx="10134600" cy="374359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73D0DD-B04E-4E48-8EE1-51E46131A9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5/25/2022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81352D-F9C0-4442-9601-A09A7655E6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FC0801-9C45-40AE-AB33-5742CDA4DA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2464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E946561-59BF-4566-AD2C-9B05C4771D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96250" y="723899"/>
            <a:ext cx="2271849" cy="54102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DF7870-6CBD-47E2-854C-68141BAA10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23900" y="723899"/>
            <a:ext cx="8302534" cy="54102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12FAF3-C106-49CB-A845-1FC7F73139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5/25/2022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4D5CCC-00E8-48FA-91A6-921E7B6440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7E1751-E7AA-406D-A977-1ACEF1FBD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6288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2DC87-4B97-4A7C-BC4C-6E7724561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B59FD9-57FD-4ABA-9FCD-7954052534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7BD40E-B0AA-47B8-900F-488A8AEC1B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5/25/2022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5E623C-1E35-4485-A5B4-A71969BE70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5C6BB9-EF4F-465E-985B-34521F68C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6723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7F5577-D71B-4279-B07A-62F703E5D1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5/25/2022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48367D-C35C-4023-BEBE-F834D033B0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BFCF8A-B8C6-496A-98A5-BBB52DB70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5">
            <a:extLst>
              <a:ext uri="{FF2B5EF4-FFF2-40B4-BE49-F238E27FC236}">
                <a16:creationId xmlns:a16="http://schemas.microsoft.com/office/drawing/2014/main" id="{CDE45C10-227D-42DF-A888-EEFD3784FA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23900" y="750338"/>
            <a:ext cx="4580642" cy="5494694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3058886 w 6096000"/>
              <a:gd name="connsiteY3" fmla="*/ 6858000 h 6858000"/>
              <a:gd name="connsiteX4" fmla="*/ 0 w 6096000"/>
              <a:gd name="connsiteY4" fmla="*/ 6858000 h 6858000"/>
              <a:gd name="connsiteX5" fmla="*/ 0 w 6096000"/>
              <a:gd name="connsiteY5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3037115 w 6096000"/>
              <a:gd name="connsiteY3" fmla="*/ 5889172 h 6858000"/>
              <a:gd name="connsiteX4" fmla="*/ 0 w 6096000"/>
              <a:gd name="connsiteY4" fmla="*/ 6858000 h 6858000"/>
              <a:gd name="connsiteX5" fmla="*/ 0 w 6096000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3037115" y="588917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A214944-8898-48BC-AE6F-065DA7BBB8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580478" y="4714704"/>
            <a:ext cx="867485" cy="115439"/>
            <a:chOff x="8910933" y="1861308"/>
            <a:chExt cx="867485" cy="115439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94B3AAB-30C4-441D-B481-D253F8325953}"/>
                </a:ext>
              </a:extLst>
            </p:cNvPr>
            <p:cNvSpPr/>
            <p:nvPr/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DCB6176-5585-40BC-BC9C-CA625F989F1B}"/>
                </a:ext>
              </a:extLst>
            </p:cNvPr>
            <p:cNvCxnSpPr/>
            <p:nvPr/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77C4F1D9-97D8-43DD-A319-C56367F97FCE}"/>
                </a:ext>
              </a:extLst>
            </p:cNvPr>
            <p:cNvCxnSpPr/>
            <p:nvPr/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25E64ED-B373-4866-B5A2-E805D3168B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1291" y="1274475"/>
            <a:ext cx="3761832" cy="2823913"/>
          </a:xfrm>
        </p:spPr>
        <p:txBody>
          <a:bodyPr anchor="b">
            <a:normAutofit/>
          </a:bodyPr>
          <a:lstStyle>
            <a:lvl1pPr algn="ctr">
              <a:defRPr sz="3200" cap="all" spc="6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6D6168-DDAE-41B2-A0D5-42185A2D02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56756" y="2730304"/>
            <a:ext cx="4383030" cy="139739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757726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5825EB-71EE-41B3-89D2-47A0C7C359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662F7D-C4AD-4BD4-AAC8-F0223EE4A3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37305" y="2155369"/>
            <a:ext cx="4953000" cy="399832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0FB088-28C6-4667-8DF2-0DE32AE3EC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155369"/>
            <a:ext cx="4953000" cy="39983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36095F-AE34-4E94-B722-E3A1205AEE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5/25/2022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06A8E6-BD94-48EA-8F35-DA0DF910AC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478AEF-56B8-49F5-81E8-663B1FFA0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0121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F873F-001F-4254-97F3-05329E6A7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555171"/>
            <a:ext cx="10134600" cy="11355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37B575-060F-4296-A28A-93DA109F96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37306" y="1801620"/>
            <a:ext cx="4849036" cy="814387"/>
          </a:xfrm>
        </p:spPr>
        <p:txBody>
          <a:bodyPr anchor="b">
            <a:normAutofit/>
          </a:bodyPr>
          <a:lstStyle>
            <a:lvl1pPr marL="0" indent="0">
              <a:buNone/>
              <a:defRPr sz="18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581A51-F4D1-4A02-9918-C416F820B6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37306" y="2619103"/>
            <a:ext cx="4849036" cy="35149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32916D0-3DFE-455D-9888-3FDEFD3DE0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50108" y="1801620"/>
            <a:ext cx="4904585" cy="814387"/>
          </a:xfrm>
        </p:spPr>
        <p:txBody>
          <a:bodyPr anchor="b">
            <a:normAutofit/>
          </a:bodyPr>
          <a:lstStyle>
            <a:lvl1pPr marL="0" indent="0">
              <a:buNone/>
              <a:defRPr sz="18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093D763-0643-4A48-8007-93391C59F6D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50108" y="2619103"/>
            <a:ext cx="4904585" cy="35149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9A2D07B-3A5D-41C2-83B8-BD1AD6522C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5/25/2022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E2C1367-FE5A-4CDD-B85B-724FFFE5B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2F244-23EB-4E1A-B74F-77F23F879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0442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876C0A-BEF4-4DE4-A9D2-C60298FC7F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367C0AC-3C98-4D68-AE72-CFFA1638C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5/25/2022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A7722A-E2E4-45D2-8A20-4853ED6837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6B9201-B20B-4412-B745-F2F6A91487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6950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BC4889A-9ABE-4409-BAD8-F84C36C1FA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5/25/2022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DDA5A70-FE21-4CB6-A67B-1DC798E9E3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84AD11-7FD2-432C-A6AB-395BE9275C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5012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F397CF-9CDD-4E78-8F35-A2FFE7867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457200"/>
            <a:ext cx="370522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194BFE-7A85-4123-B0F7-4DB1C141CE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066800"/>
            <a:ext cx="6172200" cy="483869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1EFD6D-1929-4A73-A860-22A36FF5C1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66800" y="2057400"/>
            <a:ext cx="370522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B399A5-94A1-4452-AFF0-918BDA8B14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5/25/2022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9589D8-DD83-406C-A77A-176D23993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E46024-82ED-40EF-8846-F6CC44BC5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6840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D12FA-83A4-42AF-98D7-312C4C5A71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457200"/>
            <a:ext cx="370522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6CF1DC8-2932-4C6E-BFBB-8BA1C959842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066800"/>
            <a:ext cx="5942012" cy="48387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6E0000-EF01-46A5-8A71-25FB7EA3F9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66800" y="2057400"/>
            <a:ext cx="370522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1AD40B-9246-4532-9F73-5BA9061C3A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5/25/2022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E6B9A0-5B1C-4F7B-828A-EF74E51478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2E99FB-C932-4165-A612-8B302D8F7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0160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CE7638-D991-46E7-BF2C-67D1AC8296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723900"/>
            <a:ext cx="10134600" cy="12884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7C6B9C-4923-4DAB-9748-D5CD289EB9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28700" y="2161903"/>
            <a:ext cx="10134600" cy="39693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78CF6-4B33-40E4-B881-5F4C568378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94765" y="6245032"/>
            <a:ext cx="52449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2"/>
                </a:solidFill>
              </a:defRPr>
            </a:lvl1pPr>
          </a:lstStyle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AE857E-F564-4539-9984-10435B6140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54841" y="6245032"/>
            <a:ext cx="26593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/>
                </a:solidFill>
              </a:defRPr>
            </a:lvl1pPr>
          </a:lstStyle>
          <a:p>
            <a:fld id="{C485584D-7D79-4248-9986-4CA35242F944}" type="datetimeFigureOut">
              <a:rPr lang="en-US" smtClean="0"/>
              <a:t>5/25/2022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1EABEF-B998-4B11-A878-8F492F8E39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79964" y="6245033"/>
            <a:ext cx="411222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EB54D17-3792-403D-9127-495845021D2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160920 w 12192000"/>
              <a:gd name="connsiteY0" fmla="*/ 157606 h 6858000"/>
              <a:gd name="connsiteX1" fmla="*/ 160920 w 12192000"/>
              <a:gd name="connsiteY1" fmla="*/ 6700394 h 6858000"/>
              <a:gd name="connsiteX2" fmla="*/ 12031081 w 12192000"/>
              <a:gd name="connsiteY2" fmla="*/ 6700394 h 6858000"/>
              <a:gd name="connsiteX3" fmla="*/ 12031081 w 12192000"/>
              <a:gd name="connsiteY3" fmla="*/ 157606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160920" y="157606"/>
                </a:moveTo>
                <a:lnTo>
                  <a:pt x="160920" y="6700394"/>
                </a:lnTo>
                <a:lnTo>
                  <a:pt x="12031081" y="6700394"/>
                </a:lnTo>
                <a:lnTo>
                  <a:pt x="12031081" y="157606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4456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  <p:sldLayoutId id="2147483747" r:id="rId4"/>
    <p:sldLayoutId id="2147483748" r:id="rId5"/>
    <p:sldLayoutId id="2147483742" r:id="rId6"/>
    <p:sldLayoutId id="2147483738" r:id="rId7"/>
    <p:sldLayoutId id="2147483739" r:id="rId8"/>
    <p:sldLayoutId id="2147483740" r:id="rId9"/>
    <p:sldLayoutId id="2147483741" r:id="rId10"/>
    <p:sldLayoutId id="2147483743" r:id="rId11"/>
  </p:sldLayoutIdLst>
  <p:txStyles>
    <p:titleStyle>
      <a:lvl1pPr algn="l" defTabSz="914400" rtl="0" eaLnBrk="1" latinLnBrk="0" hangingPunct="1">
        <a:lnSpc>
          <a:spcPct val="110000"/>
        </a:lnSpc>
        <a:spcBef>
          <a:spcPct val="0"/>
        </a:spcBef>
        <a:buNone/>
        <a:defRPr sz="3200" kern="1200" cap="none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1000"/>
        </a:spcBef>
        <a:buFontTx/>
        <a:buNone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274320" indent="-228600" algn="l" defTabSz="914400" rtl="0" eaLnBrk="1" latinLnBrk="0" hangingPunct="1">
        <a:lnSpc>
          <a:spcPct val="110000"/>
        </a:lnSpc>
        <a:spcBef>
          <a:spcPts val="500"/>
        </a:spcBef>
        <a:buSzPct val="85000"/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274320" indent="0" algn="l" defTabSz="914400" rtl="0" eaLnBrk="1" latinLnBrk="0" hangingPunct="1">
        <a:lnSpc>
          <a:spcPct val="110000"/>
        </a:lnSpc>
        <a:spcBef>
          <a:spcPts val="500"/>
        </a:spcBef>
        <a:buFontTx/>
        <a:buNone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54864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548640" indent="0" algn="l" defTabSz="914400" rtl="0" eaLnBrk="1" latinLnBrk="0" hangingPunct="1">
        <a:lnSpc>
          <a:spcPct val="110000"/>
        </a:lnSpc>
        <a:spcBef>
          <a:spcPts val="500"/>
        </a:spcBef>
        <a:buFontTx/>
        <a:buNone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17">
            <a:extLst>
              <a:ext uri="{FF2B5EF4-FFF2-40B4-BE49-F238E27FC236}">
                <a16:creationId xmlns:a16="http://schemas.microsoft.com/office/drawing/2014/main" id="{DD8EACB7-D372-470B-B76E-A829D0031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View of earth from space">
            <a:extLst>
              <a:ext uri="{FF2B5EF4-FFF2-40B4-BE49-F238E27FC236}">
                <a16:creationId xmlns:a16="http://schemas.microsoft.com/office/drawing/2014/main" id="{B5CB0661-DC11-C8FC-E0D5-8CAAF4A655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" r="132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0" name="Rectangle 5">
            <a:extLst>
              <a:ext uri="{FF2B5EF4-FFF2-40B4-BE49-F238E27FC236}">
                <a16:creationId xmlns:a16="http://schemas.microsoft.com/office/drawing/2014/main" id="{FBE11A49-02A1-4D4C-9A49-CDF496B109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3900" y="723900"/>
            <a:ext cx="4580642" cy="5494694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3058886 w 6096000"/>
              <a:gd name="connsiteY3" fmla="*/ 6858000 h 6858000"/>
              <a:gd name="connsiteX4" fmla="*/ 0 w 6096000"/>
              <a:gd name="connsiteY4" fmla="*/ 6858000 h 6858000"/>
              <a:gd name="connsiteX5" fmla="*/ 0 w 6096000"/>
              <a:gd name="connsiteY5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3037115 w 6096000"/>
              <a:gd name="connsiteY3" fmla="*/ 5889172 h 6858000"/>
              <a:gd name="connsiteX4" fmla="*/ 0 w 6096000"/>
              <a:gd name="connsiteY4" fmla="*/ 6858000 h 6858000"/>
              <a:gd name="connsiteX5" fmla="*/ 0 w 6096000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3037115" y="588917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A5D749-3B15-A196-0B66-97F8254AFB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48561" y="1066800"/>
            <a:ext cx="3931320" cy="2267193"/>
          </a:xfrm>
        </p:spPr>
        <p:txBody>
          <a:bodyPr>
            <a:normAutofit/>
          </a:bodyPr>
          <a:lstStyle/>
          <a:p>
            <a:r>
              <a:rPr lang="en-US" dirty="0"/>
              <a:t>Men vs. Women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1BCC96-9150-A10B-ED7F-6DFAE598C5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48561" y="4327781"/>
            <a:ext cx="3931321" cy="1033669"/>
          </a:xfrm>
        </p:spPr>
        <p:txBody>
          <a:bodyPr>
            <a:normAutofit/>
          </a:bodyPr>
          <a:lstStyle/>
          <a:p>
            <a:r>
              <a:rPr lang="en-US" dirty="0">
                <a:cs typeface="Aparajita" panose="020B0502040204020203" pitchFamily="18" charset="0"/>
              </a:rPr>
              <a:t>Who rules the sky (and beyond) when it comes to NASA hiring rates?</a:t>
            </a:r>
          </a:p>
        </p:txBody>
      </p:sp>
      <p:grpSp>
        <p:nvGrpSpPr>
          <p:cNvPr id="41" name="Group 21">
            <a:extLst>
              <a:ext uri="{FF2B5EF4-FFF2-40B4-BE49-F238E27FC236}">
                <a16:creationId xmlns:a16="http://schemas.microsoft.com/office/drawing/2014/main" id="{F1732D3A-CFF0-45BE-AD79-F83D0272C6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580479" y="3871114"/>
            <a:ext cx="867485" cy="115439"/>
            <a:chOff x="8910933" y="1861308"/>
            <a:chExt cx="867485" cy="115439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892F72C-7FB6-49C8-A402-D5DC42DB67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FC92C2E1-605F-49BD-8AC8-DC52B3015E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38BE2E0F-EE6D-4748-AB8F-724D0DDC6E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ACB494B3-2652-95D7-7AE1-3747182096BD}"/>
              </a:ext>
            </a:extLst>
          </p:cNvPr>
          <p:cNvSpPr txBox="1"/>
          <p:nvPr/>
        </p:nvSpPr>
        <p:spPr>
          <a:xfrm>
            <a:off x="6607918" y="6098645"/>
            <a:ext cx="5500541" cy="646331"/>
          </a:xfrm>
          <a:prstGeom prst="rect">
            <a:avLst/>
          </a:prstGeom>
          <a:gradFill>
            <a:gsLst>
              <a:gs pos="31000">
                <a:schemeClr val="accent4">
                  <a:lumMod val="75000"/>
                </a:schemeClr>
              </a:gs>
              <a:gs pos="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Kaity Tainer, Cynthia Cardenas, </a:t>
            </a:r>
            <a:r>
              <a:rPr lang="en-US" dirty="0" err="1">
                <a:solidFill>
                  <a:schemeClr val="bg1"/>
                </a:solidFill>
              </a:rPr>
              <a:t>Elesha</a:t>
            </a:r>
            <a:r>
              <a:rPr lang="en-US" dirty="0">
                <a:solidFill>
                  <a:schemeClr val="bg1"/>
                </a:solidFill>
              </a:rPr>
              <a:t> Hunter, Kendra Sawyer, Rachael Reich, Stacey Gonzalez</a:t>
            </a:r>
          </a:p>
        </p:txBody>
      </p:sp>
    </p:spTree>
    <p:extLst>
      <p:ext uri="{BB962C8B-B14F-4D97-AF65-F5344CB8AC3E}">
        <p14:creationId xmlns:p14="http://schemas.microsoft.com/office/powerpoint/2010/main" val="2925583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7B101-77E8-3F9D-98AA-DA4C5A67A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E3D6EA-1D4B-515C-713A-5EBC4F46BF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bg1"/>
                </a:solidFill>
              </a:rPr>
              <a:t>Data was gathered from the NASA website</a:t>
            </a:r>
          </a:p>
          <a:p>
            <a:r>
              <a:rPr lang="en-US" dirty="0">
                <a:solidFill>
                  <a:schemeClr val="bg1"/>
                </a:solidFill>
              </a:rPr>
              <a:t>•Data includes information on 714,193 astronauts. (sample size)</a:t>
            </a:r>
          </a:p>
          <a:p>
            <a:r>
              <a:rPr lang="en-US" dirty="0">
                <a:solidFill>
                  <a:schemeClr val="bg1"/>
                </a:solidFill>
              </a:rPr>
              <a:t>Wrangle Data</a:t>
            </a:r>
          </a:p>
          <a:p>
            <a:r>
              <a:rPr lang="en-US" dirty="0">
                <a:solidFill>
                  <a:schemeClr val="bg1"/>
                </a:solidFill>
              </a:rPr>
              <a:t>•We took multiple data sets and combined them in order to run our </a:t>
            </a:r>
          </a:p>
          <a:p>
            <a:r>
              <a:rPr lang="en-US" dirty="0">
                <a:solidFill>
                  <a:schemeClr val="bg1"/>
                </a:solidFill>
              </a:rPr>
              <a:t>analysis </a:t>
            </a:r>
          </a:p>
          <a:p>
            <a:r>
              <a:rPr lang="en-US" dirty="0">
                <a:solidFill>
                  <a:schemeClr val="bg1"/>
                </a:solidFill>
              </a:rPr>
              <a:t>•We dropped unnecessary data </a:t>
            </a:r>
          </a:p>
          <a:p>
            <a:r>
              <a:rPr lang="en-US" dirty="0">
                <a:solidFill>
                  <a:schemeClr val="bg1"/>
                </a:solidFill>
              </a:rPr>
              <a:t>•Dropped missing data</a:t>
            </a:r>
          </a:p>
          <a:p>
            <a:r>
              <a:rPr lang="en-US" dirty="0">
                <a:solidFill>
                  <a:schemeClr val="bg1"/>
                </a:solidFill>
              </a:rPr>
              <a:t>•Square root space walk and space flight (</a:t>
            </a:r>
            <a:r>
              <a:rPr lang="en-US" dirty="0" err="1">
                <a:solidFill>
                  <a:schemeClr val="bg1"/>
                </a:solidFill>
              </a:rPr>
              <a:t>hr</a:t>
            </a:r>
            <a:r>
              <a:rPr lang="en-US" dirty="0">
                <a:solidFill>
                  <a:schemeClr val="bg1"/>
                </a:solidFill>
              </a:rPr>
              <a:t>) in order for it to meet </a:t>
            </a:r>
          </a:p>
          <a:p>
            <a:r>
              <a:rPr lang="en-US" dirty="0">
                <a:solidFill>
                  <a:schemeClr val="bg1"/>
                </a:solidFill>
              </a:rPr>
              <a:t>the normal distribution assumption for an independent t test </a:t>
            </a:r>
          </a:p>
        </p:txBody>
      </p:sp>
    </p:spTree>
    <p:extLst>
      <p:ext uri="{BB962C8B-B14F-4D97-AF65-F5344CB8AC3E}">
        <p14:creationId xmlns:p14="http://schemas.microsoft.com/office/powerpoint/2010/main" val="2454227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D7DE41-44F8-9415-3F99-52E1B3C4A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F9725B-BEB0-D797-3BA1-527F730291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bg1"/>
                </a:solidFill>
              </a:rPr>
              <a:t>Age- mean: 38.158317, std: 7.615960, min: 24.5995, </a:t>
            </a:r>
          </a:p>
          <a:p>
            <a:r>
              <a:rPr lang="en-US" dirty="0">
                <a:solidFill>
                  <a:schemeClr val="bg1"/>
                </a:solidFill>
              </a:rPr>
              <a:t>max: 73.5633</a:t>
            </a:r>
          </a:p>
          <a:p>
            <a:r>
              <a:rPr lang="en-US" dirty="0">
                <a:solidFill>
                  <a:schemeClr val="bg1"/>
                </a:solidFill>
              </a:rPr>
              <a:t>•Education- mean- 7.548</a:t>
            </a:r>
          </a:p>
          <a:p>
            <a:r>
              <a:rPr lang="en-US" dirty="0">
                <a:solidFill>
                  <a:schemeClr val="bg1"/>
                </a:solidFill>
              </a:rPr>
              <a:t>•Space Flights- mean: 2.3599</a:t>
            </a:r>
          </a:p>
          <a:p>
            <a:r>
              <a:rPr lang="en-US" dirty="0">
                <a:solidFill>
                  <a:schemeClr val="bg1"/>
                </a:solidFill>
              </a:rPr>
              <a:t>•Space Flights (</a:t>
            </a:r>
            <a:r>
              <a:rPr lang="en-US" dirty="0" err="1">
                <a:solidFill>
                  <a:schemeClr val="bg1"/>
                </a:solidFill>
              </a:rPr>
              <a:t>hr</a:t>
            </a:r>
            <a:r>
              <a:rPr lang="en-US" dirty="0">
                <a:solidFill>
                  <a:schemeClr val="bg1"/>
                </a:solidFill>
              </a:rPr>
              <a:t>)- mean: 1210.822</a:t>
            </a:r>
          </a:p>
          <a:p>
            <a:r>
              <a:rPr lang="en-US" dirty="0">
                <a:solidFill>
                  <a:schemeClr val="bg1"/>
                </a:solidFill>
              </a:rPr>
              <a:t>•Space Walks- mean: 1.322</a:t>
            </a:r>
          </a:p>
          <a:p>
            <a:r>
              <a:rPr lang="en-US" dirty="0">
                <a:solidFill>
                  <a:schemeClr val="bg1"/>
                </a:solidFill>
              </a:rPr>
              <a:t>•Males Accepted in NASA Program- mean: 60.037</a:t>
            </a:r>
          </a:p>
          <a:p>
            <a:r>
              <a:rPr lang="en-US" dirty="0">
                <a:solidFill>
                  <a:schemeClr val="bg1"/>
                </a:solidFill>
              </a:rPr>
              <a:t>•Females Accepted in NASA Program- mean: 12.444</a:t>
            </a:r>
          </a:p>
          <a:p>
            <a:r>
              <a:rPr lang="en-US" dirty="0">
                <a:solidFill>
                  <a:schemeClr val="bg1"/>
                </a:solidFill>
              </a:rPr>
              <a:t>•Budget</a:t>
            </a:r>
          </a:p>
        </p:txBody>
      </p:sp>
    </p:spTree>
    <p:extLst>
      <p:ext uri="{BB962C8B-B14F-4D97-AF65-F5344CB8AC3E}">
        <p14:creationId xmlns:p14="http://schemas.microsoft.com/office/powerpoint/2010/main" val="25684719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2603E1-53E6-3FE4-9994-9205C317D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Specific Methods Used: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2344F4-49B6-E688-8B76-2788E3BDF9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Python 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Independent t-test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Correlation matrix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Linear Regression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Tableau </a:t>
            </a:r>
          </a:p>
        </p:txBody>
      </p:sp>
    </p:spTree>
    <p:extLst>
      <p:ext uri="{BB962C8B-B14F-4D97-AF65-F5344CB8AC3E}">
        <p14:creationId xmlns:p14="http://schemas.microsoft.com/office/powerpoint/2010/main" val="25839190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8C35D-3778-04AA-F314-8F3CF5DA3C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59123"/>
            <a:ext cx="10134600" cy="1288489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Evaluation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BC30B8-BFC2-8751-9403-841771EA8F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What is the difference between the hiring rate of males and females that are admitted into the NASA program in the last 10 years?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What is the ratio of males to females that are sent on space missions?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46486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8A53A-A3FB-80E9-11EB-2986020F1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Correlations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10F3748-1F78-3DE7-5886-AFB0A7B865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514925" y="2162175"/>
            <a:ext cx="5162150" cy="396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9828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AD9045-0205-A75D-7A60-EFCD692185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1488" y="-33618"/>
            <a:ext cx="10134600" cy="1288489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Simple Sample T Test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131328E-4D3A-B687-1EC4-55B9268C69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36675" y="2012389"/>
            <a:ext cx="4897144" cy="39687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154C76D-8AB5-6CB0-9CCC-68850C1776EC}"/>
              </a:ext>
            </a:extLst>
          </p:cNvPr>
          <p:cNvSpPr txBox="1"/>
          <p:nvPr/>
        </p:nvSpPr>
        <p:spPr>
          <a:xfrm>
            <a:off x="536675" y="1367118"/>
            <a:ext cx="4725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For males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C6C8AEF-93AB-13F4-940F-A01164511F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850" y="2012389"/>
            <a:ext cx="5492972" cy="445656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A402D5D-0E32-6C85-55AA-C79CF5845CD1}"/>
              </a:ext>
            </a:extLst>
          </p:cNvPr>
          <p:cNvSpPr txBox="1"/>
          <p:nvPr/>
        </p:nvSpPr>
        <p:spPr>
          <a:xfrm>
            <a:off x="6410580" y="1448964"/>
            <a:ext cx="4664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For females</a:t>
            </a:r>
          </a:p>
        </p:txBody>
      </p:sp>
    </p:spTree>
    <p:extLst>
      <p:ext uri="{BB962C8B-B14F-4D97-AF65-F5344CB8AC3E}">
        <p14:creationId xmlns:p14="http://schemas.microsoft.com/office/powerpoint/2010/main" val="21084484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6639D1-D272-3A14-22DF-9C3E1ABDC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Independent T Test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4AB7A87-0676-2FF3-3A2F-A0577F5E67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73406" y="2162175"/>
            <a:ext cx="9045187" cy="396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2790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C6AB1B-8749-D813-0106-415DC4A934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-346975"/>
            <a:ext cx="10134600" cy="1288489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Linear Regression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906F069-6CF3-2A85-A01B-810AAE02E6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91671" y="1765162"/>
            <a:ext cx="5131932" cy="453937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66C6924-90C5-EAB5-2CF1-E91A94C0D984}"/>
              </a:ext>
            </a:extLst>
          </p:cNvPr>
          <p:cNvSpPr txBox="1"/>
          <p:nvPr/>
        </p:nvSpPr>
        <p:spPr>
          <a:xfrm>
            <a:off x="845942" y="1168672"/>
            <a:ext cx="4391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Males by year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4E6FF31-F09F-A112-BDD1-BAB3EB322C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723100"/>
            <a:ext cx="5283659" cy="473212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37CE636-1ED6-6DFB-E264-004B1CD2C3DD}"/>
              </a:ext>
            </a:extLst>
          </p:cNvPr>
          <p:cNvSpPr txBox="1"/>
          <p:nvPr/>
        </p:nvSpPr>
        <p:spPr>
          <a:xfrm>
            <a:off x="6224766" y="1168672"/>
            <a:ext cx="3545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Females by year</a:t>
            </a:r>
          </a:p>
        </p:txBody>
      </p:sp>
    </p:spTree>
    <p:extLst>
      <p:ext uri="{BB962C8B-B14F-4D97-AF65-F5344CB8AC3E}">
        <p14:creationId xmlns:p14="http://schemas.microsoft.com/office/powerpoint/2010/main" val="22161904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3EC06F-E978-F4CF-C89D-38826F441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6985800-8533-D986-6766-4675903B58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974014" y="151788"/>
            <a:ext cx="8243971" cy="33821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636061E-5A5A-D285-BFA4-1627CD42FA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4014" y="3533930"/>
            <a:ext cx="8243971" cy="3174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4004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C48065-551F-EEFD-9ED5-40FB4D14B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8DDF459-671C-9124-43D9-B1ED4169D9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732"/>
          <a:stretch/>
        </p:blipFill>
        <p:spPr>
          <a:xfrm>
            <a:off x="538737" y="1067640"/>
            <a:ext cx="11258963" cy="4722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7796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E0A8E6-A0C2-616E-D423-8867A5AB3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Rachael Reich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4CE675A-2C7F-08BE-100F-7E718AF6E9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43120" y="1328651"/>
            <a:ext cx="2617574" cy="43272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7F33118-57C7-9564-92D9-FB872638AE22}"/>
              </a:ext>
            </a:extLst>
          </p:cNvPr>
          <p:cNvSpPr txBox="1"/>
          <p:nvPr/>
        </p:nvSpPr>
        <p:spPr>
          <a:xfrm>
            <a:off x="4804268" y="2689412"/>
            <a:ext cx="450354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BA Mechanical Engineering</a:t>
            </a:r>
          </a:p>
          <a:p>
            <a:r>
              <a:rPr lang="en-US" dirty="0">
                <a:solidFill>
                  <a:schemeClr val="bg1"/>
                </a:solidFill>
              </a:rPr>
              <a:t>Rachael is from NJ. She obtained her Bachelor’s degree from Drexel University in Mechanical Engineering in 2017. After three years in the semiconductor industry she transitioned to Data Science.</a:t>
            </a:r>
          </a:p>
        </p:txBody>
      </p:sp>
    </p:spTree>
    <p:extLst>
      <p:ext uri="{BB962C8B-B14F-4D97-AF65-F5344CB8AC3E}">
        <p14:creationId xmlns:p14="http://schemas.microsoft.com/office/powerpoint/2010/main" val="11710695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6221CB-06E2-F551-3639-DCB145B8A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-63364"/>
            <a:ext cx="10134600" cy="1288489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Data Frame of Budget Analysis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9CD7F98-6238-159F-99A2-8EC4A9EEE3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28700" y="1510111"/>
            <a:ext cx="4423241" cy="39687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D95A90A-79E8-736B-5DB0-05BF5D0ADD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4012" y="1510111"/>
            <a:ext cx="4462659" cy="4017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3120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8F82CB-1F2D-AFC9-EB0C-D5F4AF71C2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699" y="303374"/>
            <a:ext cx="10134600" cy="1288489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Single sample t-test for Females vs Male Budget analysis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2821032-7318-E33C-5611-25DF4D241E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800073" y="2162175"/>
            <a:ext cx="6591853" cy="396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7408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F2B43C-8DF8-1242-631F-12C189137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Correlation Plot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B350CEE-7559-97EE-AFF1-0C37D2A362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544377" y="2162175"/>
            <a:ext cx="5103246" cy="396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7210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94D9C-F439-B590-1659-646FDE7C84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4471" y="82830"/>
            <a:ext cx="10134600" cy="1288489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Linear Regression of Females vs. Budget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F5978A5-0F5B-A264-1876-D7E5D3E723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220248" y="2162175"/>
            <a:ext cx="5751504" cy="396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2332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B65AE-8BCC-354C-6E58-DEE79ED52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Linear Regression for Year and Budget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9295CF8-26AB-E95F-0359-B1D5738447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583353" y="2162175"/>
            <a:ext cx="7025293" cy="396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8134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D02D7B-61ED-97E5-904A-59048DC62E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581" y="82510"/>
            <a:ext cx="10134600" cy="1288489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Results: Hiring Rates between Males and Females in NASA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EC6E50-BB81-8B19-603E-9B41D8CD6C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63828" y="1736487"/>
            <a:ext cx="3329777" cy="3969342"/>
          </a:xfrm>
        </p:spPr>
        <p:txBody>
          <a:bodyPr>
            <a:normAutofit fontScale="85000" lnSpcReduction="10000"/>
          </a:bodyPr>
          <a:lstStyle/>
          <a:p>
            <a:r>
              <a:rPr lang="en-US" dirty="0">
                <a:solidFill>
                  <a:schemeClr val="bg1"/>
                </a:solidFill>
              </a:rPr>
              <a:t>When the NASA program was first started in 1959, it was only populated by males who had military background.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It was not until 1978 that the first females were selected as astronaut candidates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Every year from then on,  the intake of females into the program are always less then those of male accepted into the NASA program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855DBD-D0B7-F819-CA9B-10C285FEB9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544" y="1610746"/>
            <a:ext cx="6395258" cy="3779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2778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31C96-6067-EDAF-56CF-8022B1C2C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0328" y="122450"/>
            <a:ext cx="10134600" cy="1288489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Results: Ratio of males to females that are sent on space missions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DDB2AF-7FF2-CB03-720A-464F05008A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8700" y="2161903"/>
            <a:ext cx="3289028" cy="3969342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While Males had a greater number of collective hours on Space flights and Space Walks, females had a higher average of individual hours compared to number of females who were sent on missions! 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6318EE-C287-C750-3DE7-A91F5C13D7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4273" y="1455263"/>
            <a:ext cx="3871296" cy="4761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0654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F3279E-09D4-483A-A4E3-5FE0FE86C7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4691" y="-175831"/>
            <a:ext cx="10134600" cy="1288489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Results: Exploratory Findings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F866EE-AC7E-E97A-9BB1-B8B84D031B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38797" y="1580012"/>
            <a:ext cx="4438141" cy="3969342"/>
          </a:xfrm>
        </p:spPr>
        <p:txBody>
          <a:bodyPr>
            <a:normAutofit fontScale="85000" lnSpcReduction="10000"/>
          </a:bodyPr>
          <a:lstStyle/>
          <a:p>
            <a:r>
              <a:rPr lang="en-US" dirty="0">
                <a:solidFill>
                  <a:schemeClr val="bg1"/>
                </a:solidFill>
              </a:rPr>
              <a:t>The US produces the most astronauts with the Soviet Union and Russia producing the second and third most astronauts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We also compared other countries hiring of female astronauts.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Only 9 countries hired both male and female astronauts. 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2 countries (Iran and South Korea) only have females representing their countries as astronauts.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13C1C3-518B-5594-0CD7-0E2D360B05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832" y="1340679"/>
            <a:ext cx="6761050" cy="4919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5701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AB8AB-A342-71C3-6504-7FE01EFAE1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9844" y="873686"/>
            <a:ext cx="10134600" cy="1288489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700" dirty="0">
                <a:solidFill>
                  <a:schemeClr val="bg1"/>
                </a:solidFill>
              </a:rPr>
              <a:t>We also questioned if the budget had any influence on the hiring of males, and found that it had no significant influence on hiring practices at all. </a:t>
            </a:r>
            <a:br>
              <a:rPr lang="en-US" dirty="0"/>
            </a:b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169F20F-D4A4-9320-CDE6-20FBD98840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34955" y="2162175"/>
            <a:ext cx="8922090" cy="396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0409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A9CF40-2389-AF66-C3DF-670449179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B9DA3E-595F-D9F7-F487-C328DB636F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2259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E79EB2-36E7-01D4-9BFD-E2B90DFC2F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5793" y="657833"/>
            <a:ext cx="10134600" cy="665089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Cynthia Cardenas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7547920-E6EB-65C1-F6FF-CB276B3119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56434" y="1394851"/>
            <a:ext cx="2585045" cy="473924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329DDBF-51A8-851D-AF00-87102BA34789}"/>
              </a:ext>
            </a:extLst>
          </p:cNvPr>
          <p:cNvSpPr txBox="1"/>
          <p:nvPr/>
        </p:nvSpPr>
        <p:spPr>
          <a:xfrm>
            <a:off x="3241964" y="2083072"/>
            <a:ext cx="62394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BA Elementary Education (University of South Florida)</a:t>
            </a:r>
          </a:p>
          <a:p>
            <a:r>
              <a:rPr lang="en-US" dirty="0">
                <a:solidFill>
                  <a:schemeClr val="bg1"/>
                </a:solidFill>
              </a:rPr>
              <a:t>Currently employed as a first grade teacher</a:t>
            </a:r>
          </a:p>
        </p:txBody>
      </p:sp>
    </p:spTree>
    <p:extLst>
      <p:ext uri="{BB962C8B-B14F-4D97-AF65-F5344CB8AC3E}">
        <p14:creationId xmlns:p14="http://schemas.microsoft.com/office/powerpoint/2010/main" val="24104526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7FA9F6-DC5F-BBB3-EACC-832323D4F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0B4124-3471-DD01-C699-CBECB0EBBA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chemeClr val="bg1"/>
                </a:solidFill>
              </a:rPr>
              <a:t>How do your findings impact the world at large?</a:t>
            </a:r>
          </a:p>
          <a:p>
            <a:r>
              <a:rPr lang="en-US" dirty="0">
                <a:solidFill>
                  <a:schemeClr val="bg1"/>
                </a:solidFill>
              </a:rPr>
              <a:t>Our findings impact the world at large because it paints a picture of what an astronaut looks like and makes it </a:t>
            </a:r>
          </a:p>
          <a:p>
            <a:r>
              <a:rPr lang="en-US" dirty="0">
                <a:solidFill>
                  <a:schemeClr val="bg1"/>
                </a:solidFill>
              </a:rPr>
              <a:t>an achievable goal not just for men. In addition to this, space finding impact everyone so it is important that </a:t>
            </a:r>
            <a:r>
              <a:rPr lang="en-US" dirty="0" err="1">
                <a:solidFill>
                  <a:schemeClr val="bg1"/>
                </a:solidFill>
              </a:rPr>
              <a:t>everyones</a:t>
            </a:r>
            <a:r>
              <a:rPr lang="en-US" dirty="0">
                <a:solidFill>
                  <a:schemeClr val="bg1"/>
                </a:solidFill>
              </a:rPr>
              <a:t> point of view is accounted for. </a:t>
            </a:r>
          </a:p>
          <a:p>
            <a:r>
              <a:rPr lang="en-US" dirty="0">
                <a:solidFill>
                  <a:schemeClr val="bg1"/>
                </a:solidFill>
              </a:rPr>
              <a:t>What's important about this work?</a:t>
            </a:r>
          </a:p>
          <a:p>
            <a:r>
              <a:rPr lang="en-US" dirty="0">
                <a:solidFill>
                  <a:schemeClr val="bg1"/>
                </a:solidFill>
              </a:rPr>
              <a:t>This work is important because it shows that this field is not just for men but anyone with in interest in space and that there is room for everyone.</a:t>
            </a:r>
          </a:p>
          <a:p>
            <a:r>
              <a:rPr lang="en-US" dirty="0">
                <a:solidFill>
                  <a:schemeClr val="bg1"/>
                </a:solidFill>
              </a:rPr>
              <a:t>Overall:</a:t>
            </a:r>
          </a:p>
          <a:p>
            <a:r>
              <a:rPr lang="en-US" dirty="0">
                <a:solidFill>
                  <a:schemeClr val="bg1"/>
                </a:solidFill>
              </a:rPr>
              <a:t>Astronauts are becoming more and more diverse. </a:t>
            </a:r>
          </a:p>
        </p:txBody>
      </p:sp>
    </p:spTree>
    <p:extLst>
      <p:ext uri="{BB962C8B-B14F-4D97-AF65-F5344CB8AC3E}">
        <p14:creationId xmlns:p14="http://schemas.microsoft.com/office/powerpoint/2010/main" val="29948607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196B685-C64E-F0E4-7144-AC8E71B66570}"/>
              </a:ext>
            </a:extLst>
          </p:cNvPr>
          <p:cNvSpPr txBox="1"/>
          <p:nvPr/>
        </p:nvSpPr>
        <p:spPr>
          <a:xfrm>
            <a:off x="2536197" y="2875002"/>
            <a:ext cx="742277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>
                <a:solidFill>
                  <a:schemeClr val="bg1"/>
                </a:solidFill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5419013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F5347D-B230-13F5-78B2-1569E65668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200484"/>
            <a:ext cx="10134600" cy="848607"/>
          </a:xfrm>
        </p:spPr>
        <p:txBody>
          <a:bodyPr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Elesha</a:t>
            </a:r>
            <a:r>
              <a:rPr lang="en-US" dirty="0">
                <a:solidFill>
                  <a:schemeClr val="bg1"/>
                </a:solidFill>
              </a:rPr>
              <a:t> Hunter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6148358-AC2D-3383-1219-34FB32D775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16201" y="1500735"/>
            <a:ext cx="2067568" cy="405595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0B535F8-F6FD-8678-63CD-B48943D07C9B}"/>
              </a:ext>
            </a:extLst>
          </p:cNvPr>
          <p:cNvSpPr txBox="1"/>
          <p:nvPr/>
        </p:nvSpPr>
        <p:spPr>
          <a:xfrm>
            <a:off x="4007224" y="1666582"/>
            <a:ext cx="56522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Elesha</a:t>
            </a:r>
            <a:r>
              <a:rPr lang="en-US" dirty="0">
                <a:solidFill>
                  <a:schemeClr val="bg1"/>
                </a:solidFill>
              </a:rPr>
              <a:t> is from Michigan</a:t>
            </a:r>
          </a:p>
          <a:p>
            <a:r>
              <a:rPr lang="en-US" dirty="0">
                <a:solidFill>
                  <a:schemeClr val="bg1"/>
                </a:solidFill>
              </a:rPr>
              <a:t>Currently employed: Marketing Coordinator in San Antonio, TX.</a:t>
            </a:r>
          </a:p>
        </p:txBody>
      </p:sp>
    </p:spTree>
    <p:extLst>
      <p:ext uri="{BB962C8B-B14F-4D97-AF65-F5344CB8AC3E}">
        <p14:creationId xmlns:p14="http://schemas.microsoft.com/office/powerpoint/2010/main" val="27854524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0FCC1-EAE3-DE2E-B5A2-4729038867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992" y="509575"/>
            <a:ext cx="10134600" cy="630741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Kendra Sawyer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B180756-26FC-78EB-7A4B-5537E41321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89759" y="1611847"/>
            <a:ext cx="2861094" cy="381798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F8A333C-1EA7-F5A8-1845-3B6F224ECD1A}"/>
              </a:ext>
            </a:extLst>
          </p:cNvPr>
          <p:cNvSpPr txBox="1"/>
          <p:nvPr/>
        </p:nvSpPr>
        <p:spPr>
          <a:xfrm>
            <a:off x="4292044" y="1949674"/>
            <a:ext cx="46074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BS Music Education (Elizabeth City State University)</a:t>
            </a:r>
          </a:p>
          <a:p>
            <a:r>
              <a:rPr lang="en-US" sz="2000" dirty="0">
                <a:solidFill>
                  <a:schemeClr val="bg1"/>
                </a:solidFill>
              </a:rPr>
              <a:t>Currently employed as an Elementary Music Teacher</a:t>
            </a:r>
          </a:p>
        </p:txBody>
      </p:sp>
    </p:spTree>
    <p:extLst>
      <p:ext uri="{BB962C8B-B14F-4D97-AF65-F5344CB8AC3E}">
        <p14:creationId xmlns:p14="http://schemas.microsoft.com/office/powerpoint/2010/main" val="35263995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29ED88-916F-CC4C-6EC5-423529D77D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699247"/>
            <a:ext cx="10134600" cy="45742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Stacey Gonzalez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DB0FD5A-C377-98CE-5D85-5BAC43EDF6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22853" y="1657596"/>
            <a:ext cx="3542807" cy="354280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8F881A1-EB9C-B317-F29D-1191920081F9}"/>
              </a:ext>
            </a:extLst>
          </p:cNvPr>
          <p:cNvSpPr txBox="1"/>
          <p:nvPr/>
        </p:nvSpPr>
        <p:spPr>
          <a:xfrm>
            <a:off x="4300748" y="1625068"/>
            <a:ext cx="646611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BA Political Science</a:t>
            </a:r>
          </a:p>
          <a:p>
            <a:r>
              <a:rPr lang="en-US" dirty="0">
                <a:solidFill>
                  <a:schemeClr val="bg1"/>
                </a:solidFill>
              </a:rPr>
              <a:t>BS Sociology </a:t>
            </a:r>
          </a:p>
          <a:p>
            <a:r>
              <a:rPr lang="en-US" dirty="0">
                <a:solidFill>
                  <a:schemeClr val="bg1"/>
                </a:solidFill>
              </a:rPr>
              <a:t>MS Psychology MPH Public Health and Epidemiology </a:t>
            </a:r>
          </a:p>
          <a:p>
            <a:r>
              <a:rPr lang="en-US" dirty="0" err="1">
                <a:solidFill>
                  <a:schemeClr val="bg1"/>
                </a:solidFill>
              </a:rPr>
              <a:t>Phd</a:t>
            </a:r>
            <a:r>
              <a:rPr lang="en-US" dirty="0">
                <a:solidFill>
                  <a:schemeClr val="bg1"/>
                </a:solidFill>
              </a:rPr>
              <a:t> International Psychology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Massive Incident Reaction Team certification from Homeland Security</a:t>
            </a:r>
          </a:p>
          <a:p>
            <a:r>
              <a:rPr lang="en-US" dirty="0">
                <a:solidFill>
                  <a:schemeClr val="bg1"/>
                </a:solidFill>
              </a:rPr>
              <a:t>Retired Commander of the United States Army Air Defense Artillery Certified Officer of the Philadelphia Police Department and Critical Incident and Trauma certification.</a:t>
            </a:r>
          </a:p>
          <a:p>
            <a:r>
              <a:rPr lang="en-US" dirty="0">
                <a:solidFill>
                  <a:schemeClr val="bg1"/>
                </a:solidFill>
              </a:rPr>
              <a:t>NCIC / PCIC certification, SQL certification, Bias and Diversity certification from the Anti-Defamation League </a:t>
            </a:r>
          </a:p>
        </p:txBody>
      </p:sp>
    </p:spTree>
    <p:extLst>
      <p:ext uri="{BB962C8B-B14F-4D97-AF65-F5344CB8AC3E}">
        <p14:creationId xmlns:p14="http://schemas.microsoft.com/office/powerpoint/2010/main" val="189137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F9FDA-54D9-1F39-3870-632CD42D55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278720"/>
            <a:ext cx="10134600" cy="653014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Kaity Tainer	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97BD765-A41C-4338-3191-AB00732C5D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59758" y="1202258"/>
            <a:ext cx="2858172" cy="430461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4D0344E-5E0C-45D5-8D72-E92612795136}"/>
              </a:ext>
            </a:extLst>
          </p:cNvPr>
          <p:cNvSpPr txBox="1"/>
          <p:nvPr/>
        </p:nvSpPr>
        <p:spPr>
          <a:xfrm>
            <a:off x="4095149" y="2245996"/>
            <a:ext cx="62802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BA Psychology (University of Washington, 2016)</a:t>
            </a:r>
          </a:p>
          <a:p>
            <a:r>
              <a:rPr lang="en-US" dirty="0">
                <a:solidFill>
                  <a:schemeClr val="bg1"/>
                </a:solidFill>
              </a:rPr>
              <a:t>USPA Member (2016)</a:t>
            </a:r>
          </a:p>
          <a:p>
            <a:r>
              <a:rPr lang="en-US" dirty="0">
                <a:solidFill>
                  <a:schemeClr val="bg1"/>
                </a:solidFill>
              </a:rPr>
              <a:t>Currently Employed: Electrician</a:t>
            </a:r>
          </a:p>
          <a:p>
            <a:r>
              <a:rPr lang="en-US" dirty="0">
                <a:solidFill>
                  <a:schemeClr val="bg1"/>
                </a:solidFill>
              </a:rPr>
              <a:t>Past employment: </a:t>
            </a:r>
          </a:p>
          <a:p>
            <a:r>
              <a:rPr lang="en-US" dirty="0">
                <a:solidFill>
                  <a:schemeClr val="bg1"/>
                </a:solidFill>
              </a:rPr>
              <a:t>Executive Assistant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71587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EE98E9-BB3C-A525-0B84-F48B65B42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216" y="-122042"/>
            <a:ext cx="10134600" cy="1288489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FB8240-C6A6-23C7-AC85-D89FBC1BCF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6013" y="1315961"/>
            <a:ext cx="10134600" cy="3969342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bg1"/>
                </a:solidFill>
              </a:rPr>
              <a:t>Due to direction from President Eisenhower NASA suggested astronauts be chosen from military </a:t>
            </a:r>
          </a:p>
          <a:p>
            <a:r>
              <a:rPr lang="en-US" dirty="0">
                <a:solidFill>
                  <a:schemeClr val="bg1"/>
                </a:solidFill>
              </a:rPr>
              <a:t>test pilots </a:t>
            </a:r>
          </a:p>
          <a:p>
            <a:r>
              <a:rPr lang="en-US" dirty="0">
                <a:solidFill>
                  <a:schemeClr val="bg1"/>
                </a:solidFill>
              </a:rPr>
              <a:t>We can see from 1959-1980 65% came from the military </a:t>
            </a:r>
          </a:p>
          <a:p>
            <a:r>
              <a:rPr lang="en-US" dirty="0">
                <a:solidFill>
                  <a:schemeClr val="bg1"/>
                </a:solidFill>
              </a:rPr>
              <a:t>Overall less women come from the military </a:t>
            </a:r>
          </a:p>
          <a:p>
            <a:r>
              <a:rPr lang="en-US" dirty="0">
                <a:solidFill>
                  <a:schemeClr val="bg1"/>
                </a:solidFill>
              </a:rPr>
              <a:t>The 1970s was a stepping stone that lead women a step closer to becoming astronauts. At the </a:t>
            </a:r>
          </a:p>
          <a:p>
            <a:r>
              <a:rPr lang="en-US" dirty="0">
                <a:solidFill>
                  <a:schemeClr val="bg1"/>
                </a:solidFill>
              </a:rPr>
              <a:t>same time, the military began accepting women for pilot training that eventually led to women </a:t>
            </a:r>
          </a:p>
          <a:p>
            <a:r>
              <a:rPr lang="en-US" dirty="0">
                <a:solidFill>
                  <a:schemeClr val="bg1"/>
                </a:solidFill>
              </a:rPr>
              <a:t>astronauts.[2] In 1977, the recruitment of NASA skyrocketed because of Nichelle Nichols's help.[3] </a:t>
            </a:r>
          </a:p>
          <a:p>
            <a:r>
              <a:rPr lang="en-US" dirty="0">
                <a:solidFill>
                  <a:schemeClr val="bg1"/>
                </a:solidFill>
              </a:rPr>
              <a:t>Part of the advantage Nichols had in the recruitment was that her role as Lieutenant Uhura on Star </a:t>
            </a:r>
          </a:p>
          <a:p>
            <a:r>
              <a:rPr lang="en-US" dirty="0">
                <a:solidFill>
                  <a:schemeClr val="bg1"/>
                </a:solidFill>
              </a:rPr>
              <a:t>Trek inspired young girls to become astronauts at NASA when they grow up.[3]</a:t>
            </a:r>
          </a:p>
        </p:txBody>
      </p:sp>
    </p:spTree>
    <p:extLst>
      <p:ext uri="{BB962C8B-B14F-4D97-AF65-F5344CB8AC3E}">
        <p14:creationId xmlns:p14="http://schemas.microsoft.com/office/powerpoint/2010/main" val="6214296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0D626D-8D15-C1F5-9E06-A325BB0E1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4471" y="-180720"/>
            <a:ext cx="10134600" cy="1288489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Background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B7C99DA-1ED8-F324-FF5F-5042FCDD9D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5089" y="1183935"/>
            <a:ext cx="10134600" cy="3969342"/>
          </a:xfrm>
          <a:noFill/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The 70’s: a springboard for women in astronomy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Women had worked behind the scenes since 1922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dirty="0">
              <a:solidFill>
                <a:schemeClr val="bg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Cinema popularized women in the field</a:t>
            </a:r>
          </a:p>
          <a:p>
            <a:pPr marL="617220" lvl="1" indent="-34290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A popular one: Star Trek</a:t>
            </a:r>
          </a:p>
        </p:txBody>
      </p:sp>
    </p:spTree>
    <p:extLst>
      <p:ext uri="{BB962C8B-B14F-4D97-AF65-F5344CB8AC3E}">
        <p14:creationId xmlns:p14="http://schemas.microsoft.com/office/powerpoint/2010/main" val="4216257326"/>
      </p:ext>
    </p:extLst>
  </p:cSld>
  <p:clrMapOvr>
    <a:masterClrMapping/>
  </p:clrMapOvr>
</p:sld>
</file>

<file path=ppt/theme/theme1.xml><?xml version="1.0" encoding="utf-8"?>
<a:theme xmlns:a="http://schemas.openxmlformats.org/drawingml/2006/main" name="AdornVTI">
  <a:themeElements>
    <a:clrScheme name="GC1">
      <a:dk1>
        <a:sysClr val="windowText" lastClr="000000"/>
      </a:dk1>
      <a:lt1>
        <a:sysClr val="window" lastClr="FFFFFF"/>
      </a:lt1>
      <a:dk2>
        <a:srgbClr val="2C2830"/>
      </a:dk2>
      <a:lt2>
        <a:srgbClr val="E0DCE1"/>
      </a:lt2>
      <a:accent1>
        <a:srgbClr val="908193"/>
      </a:accent1>
      <a:accent2>
        <a:srgbClr val="A08889"/>
      </a:accent2>
      <a:accent3>
        <a:srgbClr val="B48C7E"/>
      </a:accent3>
      <a:accent4>
        <a:srgbClr val="809C9B"/>
      </a:accent4>
      <a:accent5>
        <a:srgbClr val="899F91"/>
      </a:accent5>
      <a:accent6>
        <a:srgbClr val="728274"/>
      </a:accent6>
      <a:hlink>
        <a:srgbClr val="837585"/>
      </a:hlink>
      <a:folHlink>
        <a:srgbClr val="677E83"/>
      </a:folHlink>
    </a:clrScheme>
    <a:fontScheme name="Bembo">
      <a:majorFont>
        <a:latin typeface="Bembo"/>
        <a:ea typeface=""/>
        <a:cs typeface=""/>
      </a:majorFont>
      <a:minorFont>
        <a:latin typeface="Bemb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dornVTI" id="{497E3FA9-5A27-4D12-9D04-917BEF3D1303}" vid="{34192A01-61CA-4566-9818-841C607496F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7868</TotalTime>
  <Words>927</Words>
  <Application>Microsoft Office PowerPoint</Application>
  <PresentationFormat>Widescreen</PresentationFormat>
  <Paragraphs>117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Arial</vt:lpstr>
      <vt:lpstr>Bembo</vt:lpstr>
      <vt:lpstr>Wingdings</vt:lpstr>
      <vt:lpstr>AdornVTI</vt:lpstr>
      <vt:lpstr>Men vs. Women</vt:lpstr>
      <vt:lpstr>Rachael Reich</vt:lpstr>
      <vt:lpstr>Cynthia Cardenas</vt:lpstr>
      <vt:lpstr>Elesha Hunter</vt:lpstr>
      <vt:lpstr>Kendra Sawyer</vt:lpstr>
      <vt:lpstr>Stacey Gonzalez</vt:lpstr>
      <vt:lpstr>Kaity Tainer </vt:lpstr>
      <vt:lpstr>Background</vt:lpstr>
      <vt:lpstr>Background</vt:lpstr>
      <vt:lpstr>Methods</vt:lpstr>
      <vt:lpstr>Variables</vt:lpstr>
      <vt:lpstr>Specific Methods Used:</vt:lpstr>
      <vt:lpstr>Evaluation Questions</vt:lpstr>
      <vt:lpstr>Correlations</vt:lpstr>
      <vt:lpstr>Simple Sample T Test</vt:lpstr>
      <vt:lpstr>Independent T Test</vt:lpstr>
      <vt:lpstr>Linear Regression</vt:lpstr>
      <vt:lpstr>PowerPoint Presentation</vt:lpstr>
      <vt:lpstr>PowerPoint Presentation</vt:lpstr>
      <vt:lpstr>Data Frame of Budget Analysis</vt:lpstr>
      <vt:lpstr>Single sample t-test for Females vs Male Budget analysis</vt:lpstr>
      <vt:lpstr>Correlation Plot</vt:lpstr>
      <vt:lpstr>Linear Regression of Females vs. Budget</vt:lpstr>
      <vt:lpstr>Linear Regression for Year and Budget</vt:lpstr>
      <vt:lpstr>Results: Hiring Rates between Males and Females in NASA</vt:lpstr>
      <vt:lpstr>Results: Ratio of males to females that are sent on space missions </vt:lpstr>
      <vt:lpstr>Results: Exploratory Findings</vt:lpstr>
      <vt:lpstr>We also questioned if the budget had any influence on the hiring of males, and found that it had no significant influence on hiring practices at all.  </vt:lpstr>
      <vt:lpstr>Summary</vt:lpstr>
      <vt:lpstr>Conclusion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Men vs. Women</dc:title>
  <dc:creator>Kaitlyn Tainer</dc:creator>
  <cp:lastModifiedBy>Kaitlyn Tainer</cp:lastModifiedBy>
  <cp:revision>16</cp:revision>
  <dcterms:created xsi:type="dcterms:W3CDTF">2022-05-13T00:02:30Z</dcterms:created>
  <dcterms:modified xsi:type="dcterms:W3CDTF">2022-05-25T17:47:28Z</dcterms:modified>
</cp:coreProperties>
</file>